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9" r:id="rId3"/>
    <p:sldId id="276" r:id="rId4"/>
    <p:sldId id="270" r:id="rId5"/>
    <p:sldId id="271" r:id="rId6"/>
    <p:sldId id="272" r:id="rId7"/>
    <p:sldId id="273" r:id="rId8"/>
    <p:sldId id="275" r:id="rId9"/>
    <p:sldId id="274" r:id="rId10"/>
    <p:sldId id="257" r:id="rId11"/>
    <p:sldId id="258" r:id="rId12"/>
    <p:sldId id="263" r:id="rId13"/>
    <p:sldId id="262" r:id="rId14"/>
    <p:sldId id="261" r:id="rId15"/>
    <p:sldId id="260" r:id="rId16"/>
    <p:sldId id="259" r:id="rId17"/>
    <p:sldId id="264" r:id="rId18"/>
    <p:sldId id="265" r:id="rId19"/>
    <p:sldId id="267" r:id="rId20"/>
    <p:sldId id="268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16"/>
    <p:restoredTop sz="94754"/>
  </p:normalViewPr>
  <p:slideViewPr>
    <p:cSldViewPr snapToGrid="0" snapToObjects="1">
      <p:cViewPr varScale="1">
        <p:scale>
          <a:sx n="88" d="100"/>
          <a:sy n="88" d="100"/>
        </p:scale>
        <p:origin x="200" y="2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C3A-AB99-764E-B976-4A67C07E5E4A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0EE9-6525-F14F-85BF-1759B00F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3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C3A-AB99-764E-B976-4A67C07E5E4A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0EE9-6525-F14F-85BF-1759B00F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5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C3A-AB99-764E-B976-4A67C07E5E4A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0EE9-6525-F14F-85BF-1759B00F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2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C3A-AB99-764E-B976-4A67C07E5E4A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0EE9-6525-F14F-85BF-1759B00F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0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C3A-AB99-764E-B976-4A67C07E5E4A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0EE9-6525-F14F-85BF-1759B00F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8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C3A-AB99-764E-B976-4A67C07E5E4A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0EE9-6525-F14F-85BF-1759B00F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3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C3A-AB99-764E-B976-4A67C07E5E4A}" type="datetimeFigureOut">
              <a:rPr lang="en-US" smtClean="0"/>
              <a:t>6/28/19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0EE9-6525-F14F-85BF-1759B00F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C3A-AB99-764E-B976-4A67C07E5E4A}" type="datetimeFigureOut">
              <a:rPr lang="en-US" smtClean="0"/>
              <a:t>6/28/19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0EE9-6525-F14F-85BF-1759B00F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C3A-AB99-764E-B976-4A67C07E5E4A}" type="datetimeFigureOut">
              <a:rPr lang="en-US" smtClean="0"/>
              <a:t>6/28/19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0EE9-6525-F14F-85BF-1759B00F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4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C3A-AB99-764E-B976-4A67C07E5E4A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0EE9-6525-F14F-85BF-1759B00F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5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C3A-AB99-764E-B976-4A67C07E5E4A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0EE9-6525-F14F-85BF-1759B00F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7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12C3A-AB99-764E-B976-4A67C07E5E4A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0EE9-6525-F14F-85BF-1759B00F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30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07F70-3765-1A4E-8451-52E97DA6E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796F1-60EA-5D43-91C1-2EF464C4CE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4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44AEA2-BC26-4B43-A38A-9C8DD1550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817335"/>
              </p:ext>
            </p:extLst>
          </p:nvPr>
        </p:nvGraphicFramePr>
        <p:xfrm>
          <a:off x="811306" y="835357"/>
          <a:ext cx="10515600" cy="2499360"/>
        </p:xfrm>
        <a:graphic>
          <a:graphicData uri="http://schemas.openxmlformats.org/drawingml/2006/table">
            <a:tbl>
              <a:tblPr/>
              <a:tblGrid>
                <a:gridCol w="1165412">
                  <a:extLst>
                    <a:ext uri="{9D8B030D-6E8A-4147-A177-3AD203B41FA5}">
                      <a16:colId xmlns:a16="http://schemas.microsoft.com/office/drawing/2014/main" val="714074552"/>
                    </a:ext>
                  </a:extLst>
                </a:gridCol>
                <a:gridCol w="937708">
                  <a:extLst>
                    <a:ext uri="{9D8B030D-6E8A-4147-A177-3AD203B41FA5}">
                      <a16:colId xmlns:a16="http://schemas.microsoft.com/office/drawing/2014/main" val="3575252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95071605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22063622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13755201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67601277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53344143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73739178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65147574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9541997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Waarde</a:t>
                      </a:r>
                      <a:endParaRPr lang="en-US" sz="2400" dirty="0"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8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4982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א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Alef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ב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Bet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ג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Gimel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ד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Dalet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ה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He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ו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Vav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ז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Zayen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ח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Het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ט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542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י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Yod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כ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Kaf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ל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Lamed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מ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Mem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נ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Nun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ס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Samekh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ע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Ayin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פ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Pe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צ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Tzadi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4772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ק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Qof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ר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Resh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ש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Shin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ת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Tav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93955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39B20F-F795-EE49-8C76-50D36AC655B5}"/>
              </a:ext>
            </a:extLst>
          </p:cNvPr>
          <p:cNvSpPr txBox="1"/>
          <p:nvPr/>
        </p:nvSpPr>
        <p:spPr>
          <a:xfrm>
            <a:off x="4017308" y="3765173"/>
            <a:ext cx="4103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6600" dirty="0"/>
              <a:t>ל י ע ז ר</a:t>
            </a:r>
            <a:r>
              <a:rPr lang="en-US" sz="6600" dirty="0"/>
              <a:t> </a:t>
            </a:r>
            <a:r>
              <a:rPr lang="he-IL" sz="6600" dirty="0"/>
              <a:t>א</a:t>
            </a:r>
            <a:r>
              <a:rPr lang="en-US" sz="6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976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44AEA2-BC26-4B43-A38A-9C8DD1550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932336"/>
              </p:ext>
            </p:extLst>
          </p:nvPr>
        </p:nvGraphicFramePr>
        <p:xfrm>
          <a:off x="811306" y="835357"/>
          <a:ext cx="10515600" cy="2499360"/>
        </p:xfrm>
        <a:graphic>
          <a:graphicData uri="http://schemas.openxmlformats.org/drawingml/2006/table">
            <a:tbl>
              <a:tblPr/>
              <a:tblGrid>
                <a:gridCol w="1165412">
                  <a:extLst>
                    <a:ext uri="{9D8B030D-6E8A-4147-A177-3AD203B41FA5}">
                      <a16:colId xmlns:a16="http://schemas.microsoft.com/office/drawing/2014/main" val="714074552"/>
                    </a:ext>
                  </a:extLst>
                </a:gridCol>
                <a:gridCol w="937708">
                  <a:extLst>
                    <a:ext uri="{9D8B030D-6E8A-4147-A177-3AD203B41FA5}">
                      <a16:colId xmlns:a16="http://schemas.microsoft.com/office/drawing/2014/main" val="3575252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95071605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22063622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13755201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67601277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53344143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73739178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65147574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9541997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Waarde</a:t>
                      </a:r>
                      <a:endParaRPr lang="en-US" sz="2400" dirty="0"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8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4982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א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Alef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ב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Bet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ג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Gimel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ד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Dalet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ה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He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ו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Vav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ז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Zayen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ח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Het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ט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542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י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Yod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כ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Kaf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ל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Lamed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מ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Mem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נ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Nun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ס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Samekh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ע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Ayin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פ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Pe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צ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Tzadi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4772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ק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Qof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ר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Resh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ש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Shin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ת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Tav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93955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39B20F-F795-EE49-8C76-50D36AC655B5}"/>
              </a:ext>
            </a:extLst>
          </p:cNvPr>
          <p:cNvSpPr txBox="1"/>
          <p:nvPr/>
        </p:nvSpPr>
        <p:spPr>
          <a:xfrm>
            <a:off x="4017308" y="3765173"/>
            <a:ext cx="4103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6600" dirty="0"/>
              <a:t>ל י ע ז ר</a:t>
            </a:r>
            <a:r>
              <a:rPr lang="en-US" sz="6600" dirty="0"/>
              <a:t> </a:t>
            </a:r>
            <a:r>
              <a:rPr lang="he-IL" sz="6600" dirty="0">
                <a:solidFill>
                  <a:schemeClr val="accent1"/>
                </a:solidFill>
              </a:rPr>
              <a:t>א</a:t>
            </a:r>
            <a:r>
              <a:rPr lang="en-US" sz="66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B66DAF-B627-A044-924C-E219114BBD39}"/>
              </a:ext>
            </a:extLst>
          </p:cNvPr>
          <p:cNvSpPr txBox="1"/>
          <p:nvPr/>
        </p:nvSpPr>
        <p:spPr>
          <a:xfrm>
            <a:off x="4289612" y="4873169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7168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44AEA2-BC26-4B43-A38A-9C8DD1550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241528"/>
              </p:ext>
            </p:extLst>
          </p:nvPr>
        </p:nvGraphicFramePr>
        <p:xfrm>
          <a:off x="811306" y="835357"/>
          <a:ext cx="10515600" cy="2499360"/>
        </p:xfrm>
        <a:graphic>
          <a:graphicData uri="http://schemas.openxmlformats.org/drawingml/2006/table">
            <a:tbl>
              <a:tblPr/>
              <a:tblGrid>
                <a:gridCol w="1165412">
                  <a:extLst>
                    <a:ext uri="{9D8B030D-6E8A-4147-A177-3AD203B41FA5}">
                      <a16:colId xmlns:a16="http://schemas.microsoft.com/office/drawing/2014/main" val="714074552"/>
                    </a:ext>
                  </a:extLst>
                </a:gridCol>
                <a:gridCol w="937708">
                  <a:extLst>
                    <a:ext uri="{9D8B030D-6E8A-4147-A177-3AD203B41FA5}">
                      <a16:colId xmlns:a16="http://schemas.microsoft.com/office/drawing/2014/main" val="3575252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95071605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22063622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13755201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67601277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53344143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73739178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65147574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9541997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Waarde</a:t>
                      </a:r>
                      <a:endParaRPr lang="en-US" sz="2400" dirty="0"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8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4982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א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Alef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ב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Bet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ג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Gimel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ד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Dalet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ה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He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ו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Vav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ז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Zayen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ח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Het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ט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542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י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Yod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כ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Kaf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ל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Lamed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מ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Mem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נ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Nun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ס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Samekh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ע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Ayin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פ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Pe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צ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Tzadi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4772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ק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Qof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ר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Resh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ש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Shin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ת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Tav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93955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39B20F-F795-EE49-8C76-50D36AC655B5}"/>
              </a:ext>
            </a:extLst>
          </p:cNvPr>
          <p:cNvSpPr txBox="1"/>
          <p:nvPr/>
        </p:nvSpPr>
        <p:spPr>
          <a:xfrm>
            <a:off x="4017308" y="3765173"/>
            <a:ext cx="4103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6600" dirty="0">
                <a:solidFill>
                  <a:schemeClr val="accent1"/>
                </a:solidFill>
              </a:rPr>
              <a:t>ל</a:t>
            </a:r>
            <a:r>
              <a:rPr lang="he-IL" sz="6600" dirty="0"/>
              <a:t> י ע ז ר</a:t>
            </a:r>
            <a:r>
              <a:rPr lang="en-US" sz="6600" dirty="0"/>
              <a:t> </a:t>
            </a:r>
            <a:r>
              <a:rPr lang="he-IL" sz="6600" dirty="0"/>
              <a:t>א</a:t>
            </a:r>
            <a:r>
              <a:rPr lang="en-US" sz="66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0E668-8A8E-B142-B825-CC7B822B04B0}"/>
              </a:ext>
            </a:extLst>
          </p:cNvPr>
          <p:cNvSpPr txBox="1"/>
          <p:nvPr/>
        </p:nvSpPr>
        <p:spPr>
          <a:xfrm>
            <a:off x="4289612" y="4873169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30 +1</a:t>
            </a:r>
          </a:p>
        </p:txBody>
      </p:sp>
    </p:spTree>
    <p:extLst>
      <p:ext uri="{BB962C8B-B14F-4D97-AF65-F5344CB8AC3E}">
        <p14:creationId xmlns:p14="http://schemas.microsoft.com/office/powerpoint/2010/main" val="3368389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44AEA2-BC26-4B43-A38A-9C8DD1550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825130"/>
              </p:ext>
            </p:extLst>
          </p:nvPr>
        </p:nvGraphicFramePr>
        <p:xfrm>
          <a:off x="811306" y="835357"/>
          <a:ext cx="10515600" cy="2499360"/>
        </p:xfrm>
        <a:graphic>
          <a:graphicData uri="http://schemas.openxmlformats.org/drawingml/2006/table">
            <a:tbl>
              <a:tblPr/>
              <a:tblGrid>
                <a:gridCol w="1165412">
                  <a:extLst>
                    <a:ext uri="{9D8B030D-6E8A-4147-A177-3AD203B41FA5}">
                      <a16:colId xmlns:a16="http://schemas.microsoft.com/office/drawing/2014/main" val="714074552"/>
                    </a:ext>
                  </a:extLst>
                </a:gridCol>
                <a:gridCol w="937708">
                  <a:extLst>
                    <a:ext uri="{9D8B030D-6E8A-4147-A177-3AD203B41FA5}">
                      <a16:colId xmlns:a16="http://schemas.microsoft.com/office/drawing/2014/main" val="3575252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95071605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22063622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13755201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67601277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53344143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73739178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65147574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9541997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Waarde</a:t>
                      </a:r>
                      <a:endParaRPr lang="en-US" sz="2400" dirty="0"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8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4982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א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Alef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ב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Bet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ג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Gimel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ד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Dalet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ה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He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ו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Vav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ז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Zayen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ח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Het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ט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542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י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Yod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כ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Kaf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ל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Lamed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מ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Mem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נ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Nun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ס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Samekh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ע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Ayin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פ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Pe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צ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Tzadi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4772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ק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Qof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ר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Resh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ש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Shin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ת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Tav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93955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39B20F-F795-EE49-8C76-50D36AC655B5}"/>
              </a:ext>
            </a:extLst>
          </p:cNvPr>
          <p:cNvSpPr txBox="1"/>
          <p:nvPr/>
        </p:nvSpPr>
        <p:spPr>
          <a:xfrm>
            <a:off x="4017308" y="3765173"/>
            <a:ext cx="4103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6600" dirty="0"/>
              <a:t>ל </a:t>
            </a:r>
            <a:r>
              <a:rPr lang="he-IL" sz="6600" dirty="0">
                <a:solidFill>
                  <a:schemeClr val="accent1"/>
                </a:solidFill>
              </a:rPr>
              <a:t>י</a:t>
            </a:r>
            <a:r>
              <a:rPr lang="he-IL" sz="6600" dirty="0"/>
              <a:t> ע ז ר</a:t>
            </a:r>
            <a:r>
              <a:rPr lang="en-US" sz="6600" dirty="0"/>
              <a:t> </a:t>
            </a:r>
            <a:r>
              <a:rPr lang="he-IL" sz="6600" dirty="0"/>
              <a:t>א</a:t>
            </a:r>
            <a:r>
              <a:rPr lang="en-US" sz="66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C14A28-E835-4443-9927-6D9C7B704FB0}"/>
              </a:ext>
            </a:extLst>
          </p:cNvPr>
          <p:cNvSpPr txBox="1"/>
          <p:nvPr/>
        </p:nvSpPr>
        <p:spPr>
          <a:xfrm>
            <a:off x="4289612" y="4873169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10 +30 +1</a:t>
            </a:r>
          </a:p>
        </p:txBody>
      </p:sp>
    </p:spTree>
    <p:extLst>
      <p:ext uri="{BB962C8B-B14F-4D97-AF65-F5344CB8AC3E}">
        <p14:creationId xmlns:p14="http://schemas.microsoft.com/office/powerpoint/2010/main" val="2917458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44AEA2-BC26-4B43-A38A-9C8DD1550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276212"/>
              </p:ext>
            </p:extLst>
          </p:nvPr>
        </p:nvGraphicFramePr>
        <p:xfrm>
          <a:off x="811306" y="835357"/>
          <a:ext cx="10515600" cy="2499360"/>
        </p:xfrm>
        <a:graphic>
          <a:graphicData uri="http://schemas.openxmlformats.org/drawingml/2006/table">
            <a:tbl>
              <a:tblPr/>
              <a:tblGrid>
                <a:gridCol w="1165412">
                  <a:extLst>
                    <a:ext uri="{9D8B030D-6E8A-4147-A177-3AD203B41FA5}">
                      <a16:colId xmlns:a16="http://schemas.microsoft.com/office/drawing/2014/main" val="714074552"/>
                    </a:ext>
                  </a:extLst>
                </a:gridCol>
                <a:gridCol w="937708">
                  <a:extLst>
                    <a:ext uri="{9D8B030D-6E8A-4147-A177-3AD203B41FA5}">
                      <a16:colId xmlns:a16="http://schemas.microsoft.com/office/drawing/2014/main" val="3575252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95071605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22063622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13755201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67601277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53344143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73739178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65147574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9541997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Waarde</a:t>
                      </a:r>
                      <a:endParaRPr lang="en-US" sz="2400" dirty="0"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8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4982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א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Alef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ב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Bet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ג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Gimel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ד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Dalet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ה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He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ו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Vav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ז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Zayen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ח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Het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ט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542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י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Yod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כ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Kaf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ל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Lamed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מ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Mem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נ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Nun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ס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Samekh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ע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Ayin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פ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Pe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צ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Tzadi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4772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ק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Qof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ר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Resh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ש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Shin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ת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Tav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93955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39B20F-F795-EE49-8C76-50D36AC655B5}"/>
              </a:ext>
            </a:extLst>
          </p:cNvPr>
          <p:cNvSpPr txBox="1"/>
          <p:nvPr/>
        </p:nvSpPr>
        <p:spPr>
          <a:xfrm>
            <a:off x="4017308" y="3765173"/>
            <a:ext cx="4103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6600" dirty="0"/>
              <a:t>ל י </a:t>
            </a:r>
            <a:r>
              <a:rPr lang="he-IL" sz="6600" dirty="0">
                <a:solidFill>
                  <a:schemeClr val="accent1"/>
                </a:solidFill>
              </a:rPr>
              <a:t>ע</a:t>
            </a:r>
            <a:r>
              <a:rPr lang="he-IL" sz="6600" dirty="0"/>
              <a:t> ז ר</a:t>
            </a:r>
            <a:r>
              <a:rPr lang="en-US" sz="6600" dirty="0"/>
              <a:t> </a:t>
            </a:r>
            <a:r>
              <a:rPr lang="he-IL" sz="6600" dirty="0"/>
              <a:t>א</a:t>
            </a:r>
            <a:r>
              <a:rPr lang="en-US" sz="66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C7296-7A81-B64F-BEED-5AB5DF41A369}"/>
              </a:ext>
            </a:extLst>
          </p:cNvPr>
          <p:cNvSpPr txBox="1"/>
          <p:nvPr/>
        </p:nvSpPr>
        <p:spPr>
          <a:xfrm>
            <a:off x="4289612" y="4873169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 70 +10 +30 +1</a:t>
            </a:r>
          </a:p>
        </p:txBody>
      </p:sp>
    </p:spTree>
    <p:extLst>
      <p:ext uri="{BB962C8B-B14F-4D97-AF65-F5344CB8AC3E}">
        <p14:creationId xmlns:p14="http://schemas.microsoft.com/office/powerpoint/2010/main" val="1559064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44AEA2-BC26-4B43-A38A-9C8DD1550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228618"/>
              </p:ext>
            </p:extLst>
          </p:nvPr>
        </p:nvGraphicFramePr>
        <p:xfrm>
          <a:off x="811306" y="835357"/>
          <a:ext cx="10515600" cy="2499360"/>
        </p:xfrm>
        <a:graphic>
          <a:graphicData uri="http://schemas.openxmlformats.org/drawingml/2006/table">
            <a:tbl>
              <a:tblPr/>
              <a:tblGrid>
                <a:gridCol w="1165412">
                  <a:extLst>
                    <a:ext uri="{9D8B030D-6E8A-4147-A177-3AD203B41FA5}">
                      <a16:colId xmlns:a16="http://schemas.microsoft.com/office/drawing/2014/main" val="714074552"/>
                    </a:ext>
                  </a:extLst>
                </a:gridCol>
                <a:gridCol w="937708">
                  <a:extLst>
                    <a:ext uri="{9D8B030D-6E8A-4147-A177-3AD203B41FA5}">
                      <a16:colId xmlns:a16="http://schemas.microsoft.com/office/drawing/2014/main" val="3575252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95071605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22063622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13755201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67601277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53344143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73739178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65147574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9541997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Waarde</a:t>
                      </a:r>
                      <a:endParaRPr lang="en-US" sz="2400" dirty="0"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8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4982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א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Alef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ב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Bet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ג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Gimel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ד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Dalet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ה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He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ו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Vav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ז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Zayen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ח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Het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ט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542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י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Yod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כ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Kaf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ל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Lamed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מ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Mem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נ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Nun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ס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Samekh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ע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Ayin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פ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Pe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צ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Tzadi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4772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ק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Qof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ר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Resh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ש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Shin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ת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Tav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93955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39B20F-F795-EE49-8C76-50D36AC655B5}"/>
              </a:ext>
            </a:extLst>
          </p:cNvPr>
          <p:cNvSpPr txBox="1"/>
          <p:nvPr/>
        </p:nvSpPr>
        <p:spPr>
          <a:xfrm>
            <a:off x="4017308" y="3765173"/>
            <a:ext cx="4103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6600" dirty="0"/>
              <a:t>ל י ע </a:t>
            </a:r>
            <a:r>
              <a:rPr lang="he-IL" sz="6600" dirty="0">
                <a:solidFill>
                  <a:schemeClr val="accent1"/>
                </a:solidFill>
              </a:rPr>
              <a:t>ז</a:t>
            </a:r>
            <a:r>
              <a:rPr lang="he-IL" sz="6600" dirty="0"/>
              <a:t> ר</a:t>
            </a:r>
            <a:r>
              <a:rPr lang="en-US" sz="6600" dirty="0"/>
              <a:t> </a:t>
            </a:r>
            <a:r>
              <a:rPr lang="he-IL" sz="6600" dirty="0"/>
              <a:t>א</a:t>
            </a:r>
            <a:r>
              <a:rPr lang="en-US" sz="66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CC99E-4F78-244F-AE81-B824E3C05F68}"/>
              </a:ext>
            </a:extLst>
          </p:cNvPr>
          <p:cNvSpPr txBox="1"/>
          <p:nvPr/>
        </p:nvSpPr>
        <p:spPr>
          <a:xfrm>
            <a:off x="4289612" y="4873169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7 +70 +10 +30 +1</a:t>
            </a:r>
          </a:p>
        </p:txBody>
      </p:sp>
    </p:spTree>
    <p:extLst>
      <p:ext uri="{BB962C8B-B14F-4D97-AF65-F5344CB8AC3E}">
        <p14:creationId xmlns:p14="http://schemas.microsoft.com/office/powerpoint/2010/main" val="22488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44AEA2-BC26-4B43-A38A-9C8DD1550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732871"/>
              </p:ext>
            </p:extLst>
          </p:nvPr>
        </p:nvGraphicFramePr>
        <p:xfrm>
          <a:off x="811306" y="835357"/>
          <a:ext cx="10515600" cy="2499360"/>
        </p:xfrm>
        <a:graphic>
          <a:graphicData uri="http://schemas.openxmlformats.org/drawingml/2006/table">
            <a:tbl>
              <a:tblPr/>
              <a:tblGrid>
                <a:gridCol w="1165412">
                  <a:extLst>
                    <a:ext uri="{9D8B030D-6E8A-4147-A177-3AD203B41FA5}">
                      <a16:colId xmlns:a16="http://schemas.microsoft.com/office/drawing/2014/main" val="714074552"/>
                    </a:ext>
                  </a:extLst>
                </a:gridCol>
                <a:gridCol w="937708">
                  <a:extLst>
                    <a:ext uri="{9D8B030D-6E8A-4147-A177-3AD203B41FA5}">
                      <a16:colId xmlns:a16="http://schemas.microsoft.com/office/drawing/2014/main" val="3575252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95071605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22063622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13755201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67601277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53344143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73739178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65147574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9541997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Waarde</a:t>
                      </a:r>
                      <a:endParaRPr lang="en-US" sz="2400" dirty="0"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8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4982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א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Alef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ב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Bet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ג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Gimel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ד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Dalet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ה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He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ו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Vav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ז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Zayen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ח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Het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ט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542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י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Yod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כ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Kaf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ל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Lamed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מ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Mem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נ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Nun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ס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Samekh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ע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Ayin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פ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Pe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צ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Tzadi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4772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ק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Qof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ר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Resh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ש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Shin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ת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Tav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93955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39B20F-F795-EE49-8C76-50D36AC655B5}"/>
              </a:ext>
            </a:extLst>
          </p:cNvPr>
          <p:cNvSpPr txBox="1"/>
          <p:nvPr/>
        </p:nvSpPr>
        <p:spPr>
          <a:xfrm>
            <a:off x="4017308" y="3765173"/>
            <a:ext cx="4103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6600" dirty="0"/>
              <a:t>ל י ע ז </a:t>
            </a:r>
            <a:r>
              <a:rPr lang="he-IL" sz="6600" dirty="0">
                <a:solidFill>
                  <a:schemeClr val="accent1"/>
                </a:solidFill>
              </a:rPr>
              <a:t>ר</a:t>
            </a:r>
            <a:r>
              <a:rPr lang="en-US" sz="6600" dirty="0"/>
              <a:t> </a:t>
            </a:r>
            <a:r>
              <a:rPr lang="he-IL" sz="6600" dirty="0"/>
              <a:t>א</a:t>
            </a:r>
            <a:r>
              <a:rPr lang="en-US" sz="66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E4356-7217-124A-A7A9-A1436243635C}"/>
              </a:ext>
            </a:extLst>
          </p:cNvPr>
          <p:cNvSpPr txBox="1"/>
          <p:nvPr/>
        </p:nvSpPr>
        <p:spPr>
          <a:xfrm>
            <a:off x="3886200" y="4873169"/>
            <a:ext cx="3832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200 +7 +70 +10 +30 +1</a:t>
            </a:r>
          </a:p>
        </p:txBody>
      </p:sp>
    </p:spTree>
    <p:extLst>
      <p:ext uri="{BB962C8B-B14F-4D97-AF65-F5344CB8AC3E}">
        <p14:creationId xmlns:p14="http://schemas.microsoft.com/office/powerpoint/2010/main" val="2854957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44AEA2-BC26-4B43-A38A-9C8DD1550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091088"/>
              </p:ext>
            </p:extLst>
          </p:nvPr>
        </p:nvGraphicFramePr>
        <p:xfrm>
          <a:off x="811306" y="835357"/>
          <a:ext cx="10515600" cy="2499360"/>
        </p:xfrm>
        <a:graphic>
          <a:graphicData uri="http://schemas.openxmlformats.org/drawingml/2006/table">
            <a:tbl>
              <a:tblPr/>
              <a:tblGrid>
                <a:gridCol w="1165412">
                  <a:extLst>
                    <a:ext uri="{9D8B030D-6E8A-4147-A177-3AD203B41FA5}">
                      <a16:colId xmlns:a16="http://schemas.microsoft.com/office/drawing/2014/main" val="714074552"/>
                    </a:ext>
                  </a:extLst>
                </a:gridCol>
                <a:gridCol w="937708">
                  <a:extLst>
                    <a:ext uri="{9D8B030D-6E8A-4147-A177-3AD203B41FA5}">
                      <a16:colId xmlns:a16="http://schemas.microsoft.com/office/drawing/2014/main" val="3575252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95071605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22063622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13755201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67601277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53344143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73739178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65147574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9541997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Waarde</a:t>
                      </a:r>
                      <a:endParaRPr lang="en-US" sz="2400" dirty="0"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8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4982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א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Alef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ב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Bet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ג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Gimel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ד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Dalet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ה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He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ו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Vav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ז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Zayen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ח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Het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ט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Tet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542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י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Yod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כ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Kaf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ל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Lamed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מ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Mem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נ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Nun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ס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Samekh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ע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Ayin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פ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Pe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צ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Tzadi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4772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ק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Qof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ר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Resh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ש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Shin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ת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Tav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93955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39B20F-F795-EE49-8C76-50D36AC655B5}"/>
              </a:ext>
            </a:extLst>
          </p:cNvPr>
          <p:cNvSpPr txBox="1"/>
          <p:nvPr/>
        </p:nvSpPr>
        <p:spPr>
          <a:xfrm>
            <a:off x="4017308" y="3765173"/>
            <a:ext cx="4103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6600" dirty="0"/>
              <a:t>ל י ע ז ר</a:t>
            </a:r>
            <a:r>
              <a:rPr lang="en-US" sz="6600" dirty="0"/>
              <a:t> </a:t>
            </a:r>
            <a:r>
              <a:rPr lang="he-IL" sz="6600" dirty="0"/>
              <a:t>א</a:t>
            </a:r>
            <a:r>
              <a:rPr lang="en-US" sz="66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E4356-7217-124A-A7A9-A1436243635C}"/>
              </a:ext>
            </a:extLst>
          </p:cNvPr>
          <p:cNvSpPr txBox="1"/>
          <p:nvPr/>
        </p:nvSpPr>
        <p:spPr>
          <a:xfrm>
            <a:off x="3886200" y="4873169"/>
            <a:ext cx="3832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200 +7 +70 +10 +30 +1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BB2FA6-8A03-3047-8293-5C8D5EC2BCC2}"/>
              </a:ext>
            </a:extLst>
          </p:cNvPr>
          <p:cNvSpPr txBox="1"/>
          <p:nvPr/>
        </p:nvSpPr>
        <p:spPr>
          <a:xfrm>
            <a:off x="8252011" y="4719280"/>
            <a:ext cx="1568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  <a:cs typeface="HelveticaNowDisplay" panose="020B0504030202020204" pitchFamily="34" charset="77"/>
              </a:rPr>
              <a:t>= 318</a:t>
            </a:r>
          </a:p>
        </p:txBody>
      </p:sp>
    </p:spTree>
    <p:extLst>
      <p:ext uri="{BB962C8B-B14F-4D97-AF65-F5344CB8AC3E}">
        <p14:creationId xmlns:p14="http://schemas.microsoft.com/office/powerpoint/2010/main" val="4244381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0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44AEA2-BC26-4B43-A38A-9C8DD1550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5529"/>
              </p:ext>
            </p:extLst>
          </p:nvPr>
        </p:nvGraphicFramePr>
        <p:xfrm>
          <a:off x="811306" y="835357"/>
          <a:ext cx="10515600" cy="2621280"/>
        </p:xfrm>
        <a:graphic>
          <a:graphicData uri="http://schemas.openxmlformats.org/drawingml/2006/table">
            <a:tbl>
              <a:tblPr/>
              <a:tblGrid>
                <a:gridCol w="1165412">
                  <a:extLst>
                    <a:ext uri="{9D8B030D-6E8A-4147-A177-3AD203B41FA5}">
                      <a16:colId xmlns:a16="http://schemas.microsoft.com/office/drawing/2014/main" val="714074552"/>
                    </a:ext>
                  </a:extLst>
                </a:gridCol>
                <a:gridCol w="937708">
                  <a:extLst>
                    <a:ext uri="{9D8B030D-6E8A-4147-A177-3AD203B41FA5}">
                      <a16:colId xmlns:a16="http://schemas.microsoft.com/office/drawing/2014/main" val="3575252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95071605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22063622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13755201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67601277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53344143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73739178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65147574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9541997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Waarde</a:t>
                      </a:r>
                      <a:endParaRPr lang="en-US" sz="2400" dirty="0"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8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4982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Α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Alfa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Β</a:t>
                      </a:r>
                      <a:endParaRPr lang="he-IL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Beta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Γ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Gamma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Δ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Delta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Ε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Epsilon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err="1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Ϝ</a:t>
                      </a:r>
                      <a:endParaRPr lang="he-IL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Digamma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Z</a:t>
                      </a:r>
                      <a:endParaRPr lang="he-IL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Zeta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Η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Eta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Θ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Theta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542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I</a:t>
                      </a:r>
                      <a:endParaRPr lang="he-IL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Jota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K</a:t>
                      </a:r>
                      <a:endParaRPr lang="he-IL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Kappa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Λ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Lambda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M</a:t>
                      </a:r>
                      <a:endParaRPr lang="he-IL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Mu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N</a:t>
                      </a:r>
                      <a:endParaRPr lang="he-IL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Nu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Ξ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Xi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O</a:t>
                      </a:r>
                      <a:endParaRPr lang="he-IL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O mikron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Π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Pi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Koppa</a:t>
                      </a:r>
                      <a:endParaRPr lang="en-US" sz="1600" b="1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4772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Ρ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HelveticaNowDisplay" panose="020B0504030202020204" pitchFamily="34" charset="77"/>
                          <a:ea typeface="+mn-ea"/>
                          <a:cs typeface="HelveticaNowDisplay" panose="020B0504030202020204" pitchFamily="34" charset="77"/>
                        </a:rPr>
                        <a:t>Rho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Σ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Sigma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Τ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Tau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Υ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Ypsylon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Φ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HelveticaNowDisplay" panose="020B0504030202020204" pitchFamily="34" charset="77"/>
                          <a:ea typeface="+mn-ea"/>
                          <a:cs typeface="HelveticaNowDisplay" panose="020B0504030202020204" pitchFamily="34" charset="77"/>
                        </a:rPr>
                        <a:t>Phi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Χ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Chi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Ψ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HelveticaNowDisplay" panose="020B0504030202020204" pitchFamily="34" charset="77"/>
                          <a:ea typeface="+mn-ea"/>
                          <a:cs typeface="HelveticaNowDisplay" panose="020B0504030202020204" pitchFamily="34" charset="77"/>
                        </a:rPr>
                        <a:t>Psi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Ω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HelveticaNowDisplay" panose="020B0504030202020204" pitchFamily="34" charset="77"/>
                          <a:ea typeface="+mn-ea"/>
                          <a:cs typeface="HelveticaNowDisplay" panose="020B0504030202020204" pitchFamily="34" charset="77"/>
                        </a:rPr>
                        <a:t>O mega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err="1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ϡ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HelveticaNowDisplay" panose="020B0504030202020204" pitchFamily="34" charset="77"/>
                          <a:ea typeface="+mn-ea"/>
                          <a:cs typeface="HelveticaNowDisplay" panose="020B0504030202020204" pitchFamily="34" charset="77"/>
                        </a:rPr>
                        <a:t>Sampa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HelveticaNowDisplay" panose="020B0504030202020204" pitchFamily="34" charset="77"/>
                        <a:ea typeface="+mn-ea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9395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89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4796F1-60EA-5D43-91C1-2EF464C4CE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ACF2A-3BD9-634E-A725-9BCB7E507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68" y="443752"/>
            <a:ext cx="11839864" cy="584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8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44AEA2-BC26-4B43-A38A-9C8DD1550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886328"/>
              </p:ext>
            </p:extLst>
          </p:nvPr>
        </p:nvGraphicFramePr>
        <p:xfrm>
          <a:off x="811306" y="835357"/>
          <a:ext cx="10515600" cy="2621280"/>
        </p:xfrm>
        <a:graphic>
          <a:graphicData uri="http://schemas.openxmlformats.org/drawingml/2006/table">
            <a:tbl>
              <a:tblPr/>
              <a:tblGrid>
                <a:gridCol w="1165412">
                  <a:extLst>
                    <a:ext uri="{9D8B030D-6E8A-4147-A177-3AD203B41FA5}">
                      <a16:colId xmlns:a16="http://schemas.microsoft.com/office/drawing/2014/main" val="714074552"/>
                    </a:ext>
                  </a:extLst>
                </a:gridCol>
                <a:gridCol w="937708">
                  <a:extLst>
                    <a:ext uri="{9D8B030D-6E8A-4147-A177-3AD203B41FA5}">
                      <a16:colId xmlns:a16="http://schemas.microsoft.com/office/drawing/2014/main" val="3575252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95071605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22063622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13755201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67601277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53344143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73739178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65147574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9541997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Waarde</a:t>
                      </a:r>
                      <a:endParaRPr lang="en-US" sz="2400" dirty="0"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8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4982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Α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Alfa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Β</a:t>
                      </a:r>
                      <a:endParaRPr lang="he-IL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Beta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Γ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Gamma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Δ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Delta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Ε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Epsilon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err="1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Ϝ</a:t>
                      </a:r>
                      <a:endParaRPr lang="he-IL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Digamma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Z</a:t>
                      </a:r>
                      <a:endParaRPr lang="he-IL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Zeta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Η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Eta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Θ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Theta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542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I</a:t>
                      </a:r>
                      <a:endParaRPr lang="he-IL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Jota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K</a:t>
                      </a:r>
                      <a:endParaRPr lang="he-IL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Kappa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Λ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Lambda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M</a:t>
                      </a:r>
                      <a:endParaRPr lang="he-IL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Mu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N</a:t>
                      </a:r>
                      <a:endParaRPr lang="he-IL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Nu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Ξ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Xi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O</a:t>
                      </a:r>
                      <a:endParaRPr lang="he-IL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O mikron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+mn-cs"/>
                        </a:rPr>
                        <a:t>Π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+mn-c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Pi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Koppa</a:t>
                      </a:r>
                      <a:endParaRPr lang="en-US" sz="1600" b="1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4772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x 100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Ρ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HelveticaNowDisplay" panose="020B0504030202020204" pitchFamily="34" charset="77"/>
                          <a:ea typeface="+mn-ea"/>
                          <a:cs typeface="HelveticaNowDisplay" panose="020B0504030202020204" pitchFamily="34" charset="77"/>
                        </a:rPr>
                        <a:t>Rho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Σ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Sigma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Τ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Tau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Υ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Ypsylon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Φ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HelveticaNowDisplay" panose="020B0504030202020204" pitchFamily="34" charset="77"/>
                          <a:ea typeface="+mn-ea"/>
                          <a:cs typeface="HelveticaNowDisplay" panose="020B0504030202020204" pitchFamily="34" charset="77"/>
                        </a:rPr>
                        <a:t>Phi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Χ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Chi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Ψ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HelveticaNowDisplay" panose="020B0504030202020204" pitchFamily="34" charset="77"/>
                          <a:ea typeface="+mn-ea"/>
                          <a:cs typeface="HelveticaNowDisplay" panose="020B0504030202020204" pitchFamily="34" charset="77"/>
                        </a:rPr>
                        <a:t>Psi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Ω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HelveticaNowDisplay" panose="020B0504030202020204" pitchFamily="34" charset="77"/>
                          <a:ea typeface="+mn-ea"/>
                          <a:cs typeface="HelveticaNowDisplay" panose="020B0504030202020204" pitchFamily="34" charset="77"/>
                        </a:rPr>
                        <a:t>O mega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HelveticaNowDisplay" panose="020B0504030202020204" pitchFamily="34" charset="77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err="1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ϡ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HelveticaNowDisplay" panose="020B0504030202020204" pitchFamily="34" charset="77"/>
                          <a:cs typeface="HelveticaNowDisplay" panose="020B0504030202020204" pitchFamily="34" charset="77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HelveticaNowDisplay" panose="020B0504030202020204" pitchFamily="34" charset="77"/>
                          <a:ea typeface="+mn-ea"/>
                          <a:cs typeface="HelveticaNowDisplay" panose="020B0504030202020204" pitchFamily="34" charset="77"/>
                        </a:rPr>
                        <a:t>Sampa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HelveticaNowDisplay" panose="020B0504030202020204" pitchFamily="34" charset="77"/>
                        <a:ea typeface="+mn-ea"/>
                        <a:cs typeface="HelveticaNowDisplay" panose="020B0504030202020204" pitchFamily="34" charset="77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939555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3E77CFF-9E18-D04F-865D-6C88ED574146}"/>
              </a:ext>
            </a:extLst>
          </p:cNvPr>
          <p:cNvSpPr/>
          <p:nvPr/>
        </p:nvSpPr>
        <p:spPr>
          <a:xfrm>
            <a:off x="4787345" y="4105843"/>
            <a:ext cx="27029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cs typeface="HelveticaNowDisplay" panose="020B0504030202020204" pitchFamily="34" charset="77"/>
              </a:rPr>
              <a:t>T IH</a:t>
            </a:r>
            <a:r>
              <a:rPr lang="en-US" sz="4800" b="1" dirty="0">
                <a:solidFill>
                  <a:srgbClr val="4472C4"/>
                </a:solidFill>
                <a:cs typeface="HelveticaNowDisplay" panose="020B0504030202020204" pitchFamily="34" charset="77"/>
              </a:rPr>
              <a:t> = 318</a:t>
            </a:r>
          </a:p>
        </p:txBody>
      </p:sp>
    </p:spTree>
    <p:extLst>
      <p:ext uri="{BB962C8B-B14F-4D97-AF65-F5344CB8AC3E}">
        <p14:creationId xmlns:p14="http://schemas.microsoft.com/office/powerpoint/2010/main" val="2631236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729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6A2981-5D86-2F42-B164-2A7E4E2CA36B}"/>
              </a:ext>
            </a:extLst>
          </p:cNvPr>
          <p:cNvSpPr txBox="1"/>
          <p:nvPr/>
        </p:nvSpPr>
        <p:spPr>
          <a:xfrm>
            <a:off x="514349" y="842964"/>
            <a:ext cx="112442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aseline="300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1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Want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deze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Melchisedek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,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koning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van Salem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en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priester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van de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allerhoogste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God,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ging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Abraham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tegemoet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toen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deze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terugkeerde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van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zijn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overwinning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op de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koningen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,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en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zegende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hem, </a:t>
            </a:r>
            <a:r>
              <a:rPr lang="en-US" sz="3600" baseline="300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2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waarna Abraham hem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een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tiende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van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alle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buit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gaf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.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Zijn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naam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betekent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‘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koning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van de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gerechtigheid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’,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en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verder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is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hij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ook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koning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van Salem,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dat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is ‘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koning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van de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vrede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’. </a:t>
            </a:r>
          </a:p>
          <a:p>
            <a:pPr algn="just"/>
            <a:r>
              <a:rPr lang="en-US" sz="3600" baseline="300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3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Hij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heeft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geen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vader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of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moeder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,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geen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stamboom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,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geen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oorsprong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of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levenseinde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en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lijkt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op de Zoon van God –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hij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is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priester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voor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36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altijd</a:t>
            </a:r>
            <a:r>
              <a:rPr lang="en-US" sz="36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3C28E-2B0E-1349-BCAF-284C2C3564DD}"/>
              </a:ext>
            </a:extLst>
          </p:cNvPr>
          <p:cNvSpPr txBox="1"/>
          <p:nvPr/>
        </p:nvSpPr>
        <p:spPr>
          <a:xfrm>
            <a:off x="10038269" y="319744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HelveticaNowDisplay" panose="020B0504030202020204" pitchFamily="34" charset="77"/>
                <a:cs typeface="HelveticaNowDisplay" panose="020B0504030202020204" pitchFamily="34" charset="77"/>
              </a:rPr>
              <a:t>Heb. 7:1-3</a:t>
            </a:r>
          </a:p>
        </p:txBody>
      </p:sp>
    </p:spTree>
    <p:extLst>
      <p:ext uri="{BB962C8B-B14F-4D97-AF65-F5344CB8AC3E}">
        <p14:creationId xmlns:p14="http://schemas.microsoft.com/office/powerpoint/2010/main" val="473016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04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4796F1-60EA-5D43-91C1-2EF464C4CE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ACF2A-3BD9-634E-A725-9BCB7E507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69" y="443752"/>
            <a:ext cx="11839862" cy="5848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410F5E-AB58-2A46-B97D-A9313E77BB0A}"/>
              </a:ext>
            </a:extLst>
          </p:cNvPr>
          <p:cNvSpPr txBox="1"/>
          <p:nvPr/>
        </p:nvSpPr>
        <p:spPr>
          <a:xfrm>
            <a:off x="9863418" y="504264"/>
            <a:ext cx="2097741" cy="255454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4 </a:t>
            </a:r>
            <a:r>
              <a:rPr lang="en-US" sz="3200" b="1" dirty="0" err="1"/>
              <a:t>Regios</a:t>
            </a:r>
            <a:endParaRPr lang="en-US" sz="3200" b="1" dirty="0"/>
          </a:p>
          <a:p>
            <a:r>
              <a:rPr lang="en-US" sz="3200" dirty="0"/>
              <a:t>- </a:t>
            </a:r>
            <a:r>
              <a:rPr lang="en-US" sz="3200" dirty="0" err="1"/>
              <a:t>Sinear</a:t>
            </a:r>
            <a:endParaRPr lang="en-US" sz="3200" dirty="0"/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Ellasar</a:t>
            </a: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- Elam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Goïm</a:t>
            </a: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8D12F382-28BD-5F4A-8FBA-B15091B5E735}"/>
              </a:ext>
            </a:extLst>
          </p:cNvPr>
          <p:cNvSpPr/>
          <p:nvPr/>
        </p:nvSpPr>
        <p:spPr>
          <a:xfrm>
            <a:off x="9197787" y="1317813"/>
            <a:ext cx="1606925" cy="5351930"/>
          </a:xfrm>
          <a:prstGeom prst="arc">
            <a:avLst>
              <a:gd name="adj1" fmla="val 10265258"/>
              <a:gd name="adj2" fmla="val 16184866"/>
            </a:avLst>
          </a:prstGeom>
          <a:ln w="53975" cap="rnd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FC1704-5E36-AD42-8DCF-9CA1A96761E5}"/>
              </a:ext>
            </a:extLst>
          </p:cNvPr>
          <p:cNvSpPr txBox="1"/>
          <p:nvPr/>
        </p:nvSpPr>
        <p:spPr>
          <a:xfrm>
            <a:off x="2033366" y="4249840"/>
            <a:ext cx="6376147" cy="147732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… Nimrod, die de </a:t>
            </a:r>
            <a:r>
              <a:rPr lang="en-US" sz="24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eerste</a:t>
            </a:r>
            <a:r>
              <a:rPr lang="en-US" sz="24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24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machthebber</a:t>
            </a:r>
            <a:r>
              <a:rPr lang="en-US" sz="24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op </a:t>
            </a:r>
            <a:r>
              <a:rPr lang="en-US" sz="24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aarde</a:t>
            </a:r>
            <a:r>
              <a:rPr lang="en-US" sz="24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was... De kern van </a:t>
            </a:r>
            <a:r>
              <a:rPr lang="en-US" sz="24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zijn</a:t>
            </a:r>
            <a:r>
              <a:rPr lang="en-US" sz="24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24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rijk</a:t>
            </a:r>
            <a:r>
              <a:rPr lang="en-US" sz="24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24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werd</a:t>
            </a:r>
            <a:r>
              <a:rPr lang="en-US" sz="24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24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gevormd</a:t>
            </a:r>
            <a:r>
              <a:rPr lang="en-US" sz="24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door Babel, </a:t>
            </a:r>
            <a:r>
              <a:rPr lang="en-US" sz="24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Uruk</a:t>
            </a:r>
            <a:r>
              <a:rPr lang="en-US" sz="24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, Akkad </a:t>
            </a:r>
            <a:r>
              <a:rPr lang="en-US" sz="24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en</a:t>
            </a:r>
            <a:r>
              <a:rPr lang="en-US" sz="24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 </a:t>
            </a:r>
            <a:r>
              <a:rPr lang="en-US" sz="24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Kalne</a:t>
            </a:r>
            <a:r>
              <a:rPr lang="en-US" sz="24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, in </a:t>
            </a:r>
            <a:r>
              <a:rPr lang="en-US" sz="2400" dirty="0" err="1">
                <a:latin typeface="HelveticaNowDisplay" panose="020B0504030202020204" pitchFamily="34" charset="77"/>
                <a:cs typeface="HelveticaNowDisplay" panose="020B0504030202020204" pitchFamily="34" charset="77"/>
              </a:rPr>
              <a:t>Sinear</a:t>
            </a:r>
            <a:r>
              <a:rPr lang="en-US" sz="2400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.</a:t>
            </a:r>
          </a:p>
          <a:p>
            <a:pPr algn="r"/>
            <a:r>
              <a:rPr lang="en-US" dirty="0">
                <a:latin typeface="HelveticaNowDisplay" panose="020B0504030202020204" pitchFamily="34" charset="77"/>
                <a:cs typeface="HelveticaNowDisplay" panose="020B0504030202020204" pitchFamily="34" charset="77"/>
              </a:rPr>
              <a:t>Gen 10:8b, 10</a:t>
            </a:r>
          </a:p>
        </p:txBody>
      </p:sp>
    </p:spTree>
    <p:extLst>
      <p:ext uri="{BB962C8B-B14F-4D97-AF65-F5344CB8AC3E}">
        <p14:creationId xmlns:p14="http://schemas.microsoft.com/office/powerpoint/2010/main" val="7913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4796F1-60EA-5D43-91C1-2EF464C4CE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ACF2A-3BD9-634E-A725-9BCB7E507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69" y="443752"/>
            <a:ext cx="11839862" cy="5848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410F5E-AB58-2A46-B97D-A9313E77BB0A}"/>
              </a:ext>
            </a:extLst>
          </p:cNvPr>
          <p:cNvSpPr txBox="1"/>
          <p:nvPr/>
        </p:nvSpPr>
        <p:spPr>
          <a:xfrm>
            <a:off x="9863418" y="504264"/>
            <a:ext cx="2097741" cy="255454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4 </a:t>
            </a:r>
            <a:r>
              <a:rPr lang="en-US" sz="3200" b="1" dirty="0" err="1"/>
              <a:t>Regios</a:t>
            </a:r>
            <a:endParaRPr lang="en-US" sz="3200" b="1" dirty="0"/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Sinear</a:t>
            </a: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3200" dirty="0"/>
              <a:t>- </a:t>
            </a:r>
            <a:r>
              <a:rPr lang="en-US" sz="3200" dirty="0" err="1"/>
              <a:t>Ellasar</a:t>
            </a:r>
            <a:r>
              <a:rPr lang="en-US" sz="3200" dirty="0"/>
              <a:t>?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- Elam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Goïm</a:t>
            </a: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A84CE21-BABC-6D49-BC3E-DE2C58F0A3C8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8572503" y="1808765"/>
            <a:ext cx="1539936" cy="16795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1BB4A13E-DA33-0141-9EA8-D6D574A8B9D0}"/>
              </a:ext>
            </a:extLst>
          </p:cNvPr>
          <p:cNvSpPr/>
          <p:nvPr/>
        </p:nvSpPr>
        <p:spPr>
          <a:xfrm>
            <a:off x="9446559" y="1808629"/>
            <a:ext cx="1348068" cy="3704665"/>
          </a:xfrm>
          <a:prstGeom prst="arc">
            <a:avLst>
              <a:gd name="adj1" fmla="val 5920455"/>
              <a:gd name="adj2" fmla="val 16184866"/>
            </a:avLst>
          </a:prstGeom>
          <a:ln w="53975" cap="rnd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0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4796F1-60EA-5D43-91C1-2EF464C4CE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ACF2A-3BD9-634E-A725-9BCB7E507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69" y="443752"/>
            <a:ext cx="11839862" cy="5848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410F5E-AB58-2A46-B97D-A9313E77BB0A}"/>
              </a:ext>
            </a:extLst>
          </p:cNvPr>
          <p:cNvSpPr txBox="1"/>
          <p:nvPr/>
        </p:nvSpPr>
        <p:spPr>
          <a:xfrm>
            <a:off x="9863418" y="504264"/>
            <a:ext cx="2097741" cy="255454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4 </a:t>
            </a:r>
            <a:r>
              <a:rPr lang="en-US" sz="3200" b="1" dirty="0" err="1"/>
              <a:t>Regios</a:t>
            </a:r>
            <a:endParaRPr lang="en-US" sz="3200" b="1" dirty="0"/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Sinear</a:t>
            </a: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Ellasar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  <a:p>
            <a:r>
              <a:rPr lang="en-US" sz="3200" dirty="0"/>
              <a:t>- Elam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Goïm</a:t>
            </a: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1BB4A13E-DA33-0141-9EA8-D6D574A8B9D0}"/>
              </a:ext>
            </a:extLst>
          </p:cNvPr>
          <p:cNvSpPr/>
          <p:nvPr/>
        </p:nvSpPr>
        <p:spPr>
          <a:xfrm>
            <a:off x="9897038" y="853887"/>
            <a:ext cx="3139887" cy="3866030"/>
          </a:xfrm>
          <a:prstGeom prst="arc">
            <a:avLst>
              <a:gd name="adj1" fmla="val 5939985"/>
              <a:gd name="adj2" fmla="val 11860081"/>
            </a:avLst>
          </a:prstGeom>
          <a:ln w="53975" cap="rnd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6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4796F1-60EA-5D43-91C1-2EF464C4CE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ACF2A-3BD9-634E-A725-9BCB7E507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69" y="443752"/>
            <a:ext cx="11839862" cy="5848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410F5E-AB58-2A46-B97D-A9313E77BB0A}"/>
              </a:ext>
            </a:extLst>
          </p:cNvPr>
          <p:cNvSpPr txBox="1"/>
          <p:nvPr/>
        </p:nvSpPr>
        <p:spPr>
          <a:xfrm>
            <a:off x="9863418" y="504264"/>
            <a:ext cx="2097741" cy="255454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4 </a:t>
            </a:r>
            <a:r>
              <a:rPr lang="en-US" sz="3200" b="1" dirty="0" err="1"/>
              <a:t>Regios</a:t>
            </a:r>
            <a:endParaRPr lang="en-US" sz="3200" b="1" dirty="0"/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Sinear</a:t>
            </a: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</a:rPr>
              <a:t>Ellasar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- Elam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Goïm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204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4796F1-60EA-5D43-91C1-2EF464C4CE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ACF2A-3BD9-634E-A725-9BCB7E507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69" y="443752"/>
            <a:ext cx="11839862" cy="58486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410F5E-AB58-2A46-B97D-A9313E77BB0A}"/>
              </a:ext>
            </a:extLst>
          </p:cNvPr>
          <p:cNvSpPr txBox="1"/>
          <p:nvPr/>
        </p:nvSpPr>
        <p:spPr>
          <a:xfrm>
            <a:off x="9863418" y="504264"/>
            <a:ext cx="2097741" cy="255454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4 </a:t>
            </a:r>
            <a:r>
              <a:rPr lang="en-US" sz="3200" b="1" dirty="0" err="1"/>
              <a:t>Regios</a:t>
            </a:r>
            <a:endParaRPr lang="en-US" sz="3200" b="1" dirty="0"/>
          </a:p>
          <a:p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3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Sinear</a:t>
            </a:r>
            <a:endParaRPr lang="en-US" sz="3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3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Ellasar</a:t>
            </a: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?</a:t>
            </a:r>
          </a:p>
          <a:p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Elam</a:t>
            </a:r>
          </a:p>
          <a:p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3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Goïm</a:t>
            </a: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FF492-998F-CE4C-B0CF-DC43E1F2B8B9}"/>
              </a:ext>
            </a:extLst>
          </p:cNvPr>
          <p:cNvSpPr txBox="1"/>
          <p:nvPr/>
        </p:nvSpPr>
        <p:spPr>
          <a:xfrm>
            <a:off x="242047" y="3179841"/>
            <a:ext cx="2131359" cy="304698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5 </a:t>
            </a:r>
            <a:r>
              <a:rPr lang="en-US" sz="3200" b="1" dirty="0" err="1"/>
              <a:t>Steden</a:t>
            </a:r>
            <a:endParaRPr lang="en-US" sz="3200" b="1" dirty="0"/>
          </a:p>
          <a:p>
            <a:r>
              <a:rPr lang="en-US" sz="3200" dirty="0"/>
              <a:t>- Sodom</a:t>
            </a:r>
          </a:p>
          <a:p>
            <a:r>
              <a:rPr lang="en-US" sz="3200" dirty="0"/>
              <a:t>- Gomorra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Adma</a:t>
            </a:r>
            <a:endParaRPr lang="en-US" sz="3200" dirty="0"/>
          </a:p>
          <a:p>
            <a:r>
              <a:rPr lang="en-US" sz="3200" dirty="0"/>
              <a:t>- </a:t>
            </a:r>
            <a:r>
              <a:rPr lang="en-US" sz="3200" dirty="0" err="1"/>
              <a:t>Seboïm</a:t>
            </a:r>
            <a:endParaRPr lang="en-US" sz="3200" dirty="0"/>
          </a:p>
          <a:p>
            <a:r>
              <a:rPr lang="en-US" sz="3200" dirty="0"/>
              <a:t>- Soar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DA7B35-9FB5-2142-9DBA-CD311E52625A}"/>
              </a:ext>
            </a:extLst>
          </p:cNvPr>
          <p:cNvSpPr/>
          <p:nvPr/>
        </p:nvSpPr>
        <p:spPr>
          <a:xfrm>
            <a:off x="2595282" y="5307793"/>
            <a:ext cx="396689" cy="383242"/>
          </a:xfrm>
          <a:prstGeom prst="ellipse">
            <a:avLst/>
          </a:prstGeom>
          <a:solidFill>
            <a:srgbClr val="C00000">
              <a:alpha val="34000"/>
            </a:srgb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7494FF6-F250-D34D-8996-86069534212D}"/>
              </a:ext>
            </a:extLst>
          </p:cNvPr>
          <p:cNvGrpSpPr/>
          <p:nvPr/>
        </p:nvGrpSpPr>
        <p:grpSpPr>
          <a:xfrm>
            <a:off x="2796988" y="1842248"/>
            <a:ext cx="6595783" cy="5755340"/>
            <a:chOff x="2796988" y="1842248"/>
            <a:chExt cx="6595783" cy="575534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B322A4E-8C10-B443-967C-19F73F61E7C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177123" y="1983053"/>
              <a:ext cx="4215648" cy="2201199"/>
            </a:xfrm>
            <a:prstGeom prst="curvedConnector3">
              <a:avLst>
                <a:gd name="adj1" fmla="val 50000"/>
              </a:avLst>
            </a:prstGeom>
            <a:ln w="1270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67F33012-9430-3B4D-B26E-84F8E41D0359}"/>
                </a:ext>
              </a:extLst>
            </p:cNvPr>
            <p:cNvSpPr/>
            <p:nvPr/>
          </p:nvSpPr>
          <p:spPr>
            <a:xfrm>
              <a:off x="2796988" y="1842248"/>
              <a:ext cx="3657599" cy="5755340"/>
            </a:xfrm>
            <a:prstGeom prst="arc">
              <a:avLst>
                <a:gd name="adj1" fmla="val 10216462"/>
                <a:gd name="adj2" fmla="val 16691691"/>
              </a:avLst>
            </a:prstGeom>
            <a:ln w="127000">
              <a:solidFill>
                <a:srgbClr val="C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68C1923-3A61-EE42-9322-B6F1DBA438E4}"/>
                </a:ext>
              </a:extLst>
            </p:cNvPr>
            <p:cNvSpPr txBox="1"/>
            <p:nvPr/>
          </p:nvSpPr>
          <p:spPr>
            <a:xfrm>
              <a:off x="4067178" y="4032668"/>
              <a:ext cx="4293945" cy="58477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err="1"/>
                <a:t>Kedorlaomer</a:t>
              </a:r>
              <a:r>
                <a:rPr lang="en-US" sz="3200" b="1" dirty="0"/>
                <a:t> </a:t>
              </a:r>
              <a:r>
                <a:rPr lang="en-US" sz="3200" b="1" dirty="0" err="1"/>
                <a:t>valt</a:t>
              </a:r>
              <a:r>
                <a:rPr lang="en-US" sz="3200" b="1" dirty="0"/>
                <a:t> </a:t>
              </a:r>
              <a:r>
                <a:rPr lang="en-US" sz="3200" b="1" dirty="0" err="1"/>
                <a:t>aan</a:t>
              </a:r>
              <a:endParaRPr lang="en-US" sz="32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99CA32C-E63C-834D-91CF-987465525EEF}"/>
              </a:ext>
            </a:extLst>
          </p:cNvPr>
          <p:cNvGrpSpPr/>
          <p:nvPr/>
        </p:nvGrpSpPr>
        <p:grpSpPr>
          <a:xfrm>
            <a:off x="2595280" y="3476066"/>
            <a:ext cx="5765843" cy="2386854"/>
            <a:chOff x="2595280" y="3476066"/>
            <a:chExt cx="5765843" cy="2386854"/>
          </a:xfrm>
        </p:grpSpPr>
        <p:cxnSp>
          <p:nvCxnSpPr>
            <p:cNvPr id="27" name="Straight Arrow Connector 8">
              <a:extLst>
                <a:ext uri="{FF2B5EF4-FFF2-40B4-BE49-F238E27FC236}">
                  <a16:creationId xmlns:a16="http://schemas.microsoft.com/office/drawing/2014/main" id="{36138446-EE58-A44B-8368-A846C9664CC8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899397" y="4171949"/>
              <a:ext cx="2386854" cy="995087"/>
            </a:xfrm>
            <a:prstGeom prst="curvedConnector3">
              <a:avLst>
                <a:gd name="adj1" fmla="val -13099"/>
              </a:avLst>
            </a:prstGeom>
            <a:ln w="1270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882C12C-876C-A54B-88DA-306BC70F0721}"/>
                </a:ext>
              </a:extLst>
            </p:cNvPr>
            <p:cNvSpPr txBox="1"/>
            <p:nvPr/>
          </p:nvSpPr>
          <p:spPr>
            <a:xfrm>
              <a:off x="4067178" y="4621606"/>
              <a:ext cx="4293945" cy="58477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Sodom/Lot </a:t>
              </a:r>
              <a:r>
                <a:rPr lang="en-US" sz="3200" b="1" dirty="0" err="1"/>
                <a:t>weggevoerd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2230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1ACF2A-3BD9-634E-A725-9BCB7E507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69" y="443752"/>
            <a:ext cx="11839862" cy="58486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410F5E-AB58-2A46-B97D-A9313E77BB0A}"/>
              </a:ext>
            </a:extLst>
          </p:cNvPr>
          <p:cNvSpPr txBox="1"/>
          <p:nvPr/>
        </p:nvSpPr>
        <p:spPr>
          <a:xfrm>
            <a:off x="9863418" y="504264"/>
            <a:ext cx="2097741" cy="255454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4 </a:t>
            </a:r>
            <a:r>
              <a:rPr lang="en-US" sz="3200" b="1" dirty="0" err="1"/>
              <a:t>Regios</a:t>
            </a:r>
            <a:endParaRPr lang="en-US" sz="3200" b="1" dirty="0"/>
          </a:p>
          <a:p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3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Sinear</a:t>
            </a:r>
            <a:endParaRPr lang="en-US" sz="3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3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Ellasar</a:t>
            </a: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?</a:t>
            </a:r>
          </a:p>
          <a:p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Elam</a:t>
            </a:r>
          </a:p>
          <a:p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3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Goïm</a:t>
            </a: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DA7B35-9FB5-2142-9DBA-CD311E52625A}"/>
              </a:ext>
            </a:extLst>
          </p:cNvPr>
          <p:cNvSpPr/>
          <p:nvPr/>
        </p:nvSpPr>
        <p:spPr>
          <a:xfrm>
            <a:off x="2595282" y="5307793"/>
            <a:ext cx="396689" cy="383242"/>
          </a:xfrm>
          <a:prstGeom prst="ellipse">
            <a:avLst/>
          </a:prstGeom>
          <a:solidFill>
            <a:srgbClr val="C00000">
              <a:alpha val="34000"/>
            </a:srgb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8">
            <a:extLst>
              <a:ext uri="{FF2B5EF4-FFF2-40B4-BE49-F238E27FC236}">
                <a16:creationId xmlns:a16="http://schemas.microsoft.com/office/drawing/2014/main" id="{36138446-EE58-A44B-8368-A846C9664CC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899397" y="4171949"/>
            <a:ext cx="2386854" cy="995087"/>
          </a:xfrm>
          <a:prstGeom prst="curvedConnector3">
            <a:avLst>
              <a:gd name="adj1" fmla="val -13099"/>
            </a:avLst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D26DEA-20E9-6240-9F24-B391A6A36E79}"/>
              </a:ext>
            </a:extLst>
          </p:cNvPr>
          <p:cNvGrpSpPr/>
          <p:nvPr/>
        </p:nvGrpSpPr>
        <p:grpSpPr>
          <a:xfrm>
            <a:off x="2796988" y="1842248"/>
            <a:ext cx="6595783" cy="5755340"/>
            <a:chOff x="2796988" y="1842248"/>
            <a:chExt cx="6595783" cy="5755340"/>
          </a:xfrm>
        </p:grpSpPr>
        <p:cxnSp>
          <p:nvCxnSpPr>
            <p:cNvPr id="13" name="Straight Arrow Connector 8">
              <a:extLst>
                <a:ext uri="{FF2B5EF4-FFF2-40B4-BE49-F238E27FC236}">
                  <a16:creationId xmlns:a16="http://schemas.microsoft.com/office/drawing/2014/main" id="{54166FED-5657-F74C-900E-06649C16989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177123" y="1983053"/>
              <a:ext cx="4215648" cy="2201199"/>
            </a:xfrm>
            <a:prstGeom prst="curvedConnector3">
              <a:avLst>
                <a:gd name="adj1" fmla="val 50000"/>
              </a:avLst>
            </a:prstGeom>
            <a:ln w="1270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3617BCBF-374E-4744-B08D-F51182425027}"/>
                </a:ext>
              </a:extLst>
            </p:cNvPr>
            <p:cNvSpPr/>
            <p:nvPr/>
          </p:nvSpPr>
          <p:spPr>
            <a:xfrm>
              <a:off x="2796988" y="1842248"/>
              <a:ext cx="3657599" cy="5755340"/>
            </a:xfrm>
            <a:prstGeom prst="arc">
              <a:avLst>
                <a:gd name="adj1" fmla="val 10216462"/>
                <a:gd name="adj2" fmla="val 16691691"/>
              </a:avLst>
            </a:prstGeom>
            <a:ln w="127000">
              <a:solidFill>
                <a:srgbClr val="C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F670CD-61A9-2B48-BEFF-556B75AC869C}"/>
                </a:ext>
              </a:extLst>
            </p:cNvPr>
            <p:cNvSpPr txBox="1"/>
            <p:nvPr/>
          </p:nvSpPr>
          <p:spPr>
            <a:xfrm>
              <a:off x="4067177" y="4032668"/>
              <a:ext cx="4288883" cy="58477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err="1"/>
                <a:t>Kedorlaomer</a:t>
              </a:r>
              <a:r>
                <a:rPr lang="en-US" sz="3200" b="1" dirty="0"/>
                <a:t> </a:t>
              </a:r>
              <a:r>
                <a:rPr lang="en-US" sz="3200" b="1" dirty="0" err="1"/>
                <a:t>valt</a:t>
              </a:r>
              <a:r>
                <a:rPr lang="en-US" sz="3200" b="1" dirty="0"/>
                <a:t> </a:t>
              </a:r>
              <a:r>
                <a:rPr lang="en-US" sz="3200" b="1" dirty="0" err="1"/>
                <a:t>aan</a:t>
              </a:r>
              <a:endParaRPr lang="en-US" sz="32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68DBB32-953B-8A48-BCF7-C80C7C005BCC}"/>
              </a:ext>
            </a:extLst>
          </p:cNvPr>
          <p:cNvSpPr txBox="1"/>
          <p:nvPr/>
        </p:nvSpPr>
        <p:spPr>
          <a:xfrm>
            <a:off x="4067177" y="4621606"/>
            <a:ext cx="4288883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Sodom/Lot </a:t>
            </a:r>
            <a:r>
              <a:rPr lang="en-US" sz="3200" b="1" dirty="0" err="1"/>
              <a:t>weggevoerd</a:t>
            </a:r>
            <a:endParaRPr lang="en-US" sz="3200" dirty="0"/>
          </a:p>
        </p:txBody>
      </p:sp>
      <p:cxnSp>
        <p:nvCxnSpPr>
          <p:cNvPr id="43" name="Straight Arrow Connector 8">
            <a:extLst>
              <a:ext uri="{FF2B5EF4-FFF2-40B4-BE49-F238E27FC236}">
                <a16:creationId xmlns:a16="http://schemas.microsoft.com/office/drawing/2014/main" id="{0516FFA2-775C-0C46-A8DD-A1A681D2328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257186" y="4106389"/>
            <a:ext cx="1509417" cy="1109383"/>
          </a:xfrm>
          <a:prstGeom prst="curvedConnector3">
            <a:avLst>
              <a:gd name="adj1" fmla="val 39309"/>
            </a:avLst>
          </a:prstGeom>
          <a:ln w="1143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7FCDEB6-5CE5-874A-BBE2-E71CD08E75A5}"/>
              </a:ext>
            </a:extLst>
          </p:cNvPr>
          <p:cNvSpPr txBox="1"/>
          <p:nvPr/>
        </p:nvSpPr>
        <p:spPr>
          <a:xfrm>
            <a:off x="4067176" y="5206381"/>
            <a:ext cx="4288884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Abram </a:t>
            </a:r>
            <a:r>
              <a:rPr lang="en-US" sz="3200" b="1" dirty="0" err="1"/>
              <a:t>achtervolgt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413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914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679</TotalTime>
  <Words>948</Words>
  <Application>Microsoft Macintosh PowerPoint</Application>
  <PresentationFormat>Widescreen</PresentationFormat>
  <Paragraphs>693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HelveticaNowDisplay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Jaap Cramer</dc:creator>
  <cp:lastModifiedBy>Jaap Cramer</cp:lastModifiedBy>
  <cp:revision>21</cp:revision>
  <dcterms:created xsi:type="dcterms:W3CDTF">2019-06-28T09:36:29Z</dcterms:created>
  <dcterms:modified xsi:type="dcterms:W3CDTF">2019-06-28T23:08:29Z</dcterms:modified>
</cp:coreProperties>
</file>